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  <p:sldMasterId id="2147483682" r:id="rId3"/>
  </p:sldMasterIdLst>
  <p:notesMasterIdLst>
    <p:notesMasterId r:id="rId10"/>
  </p:notesMasterIdLst>
  <p:sldIdLst>
    <p:sldId id="257" r:id="rId4"/>
    <p:sldId id="276" r:id="rId5"/>
    <p:sldId id="277" r:id="rId6"/>
    <p:sldId id="271" r:id="rId7"/>
    <p:sldId id="272" r:id="rId8"/>
    <p:sldId id="267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23" autoAdjust="0"/>
  </p:normalViewPr>
  <p:slideViewPr>
    <p:cSldViewPr snapToObjects="1" showGuides="1">
      <p:cViewPr>
        <p:scale>
          <a:sx n="70" d="100"/>
          <a:sy n="70" d="100"/>
        </p:scale>
        <p:origin x="-1068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4EC6E-ED8F-493A-8E5D-82A6F654C108}" type="datetimeFigureOut">
              <a:rPr lang="nl-NL" smtClean="0"/>
              <a:t>2-10-2013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56F3D-66F7-4D11-99DA-31D6F6CBA8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5644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CFB790-6AAF-4277-9375-A4DEDFDE7FE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BB67E-54D4-404E-A7A4-88BDA8DD175B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Vraag</a:t>
            </a:r>
            <a:r>
              <a:rPr lang="en-US" dirty="0" smtClean="0"/>
              <a:t> en </a:t>
            </a:r>
            <a:r>
              <a:rPr lang="en-US" dirty="0" err="1" smtClean="0"/>
              <a:t>aanbod</a:t>
            </a:r>
            <a:r>
              <a:rPr lang="en-US" dirty="0" smtClean="0"/>
              <a:t> </a:t>
            </a:r>
            <a:r>
              <a:rPr lang="en-US" dirty="0" err="1" smtClean="0"/>
              <a:t>verbonden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Adoptie</a:t>
            </a:r>
            <a:r>
              <a:rPr lang="en-US" dirty="0" smtClean="0"/>
              <a:t> van open </a:t>
            </a:r>
            <a:r>
              <a:rPr lang="en-US" dirty="0" err="1" smtClean="0"/>
              <a:t>standaarden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Gebruik</a:t>
            </a:r>
            <a:r>
              <a:rPr lang="en-US" dirty="0" smtClean="0"/>
              <a:t> van open source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Compliancy van </a:t>
            </a:r>
            <a:r>
              <a:rPr lang="en-US" dirty="0" err="1" smtClean="0"/>
              <a:t>softwareproducten</a:t>
            </a:r>
            <a:endParaRPr lang="en-US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Implementatie</a:t>
            </a:r>
            <a:r>
              <a:rPr lang="en-US" dirty="0" smtClean="0"/>
              <a:t>/</a:t>
            </a:r>
            <a:r>
              <a:rPr lang="en-US" dirty="0" err="1" smtClean="0"/>
              <a:t>migratieplanning</a:t>
            </a:r>
            <a:endParaRPr lang="en-US" dirty="0" smtClean="0"/>
          </a:p>
          <a:p>
            <a:pPr>
              <a:spcBef>
                <a:spcPct val="0"/>
              </a:spcBef>
            </a:pPr>
            <a:endParaRPr lang="nl-N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114_NUP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1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C4EF6-14A3-4B0D-9139-836B038A05F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9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1997E-9AC8-433F-BD16-D2EDBE57ABF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83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F9C7D-82AC-446B-9D36-90396558977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35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C31A-12B3-47A4-ADA5-B8B1F75B2EB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020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773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515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64FB-A66C-4BF1-946E-66A1FB38FEC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51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E6FA-2329-4492-9319-DC03B3D3C73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0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381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1389" y="2006222"/>
            <a:ext cx="7745412" cy="3794078"/>
          </a:xfrm>
        </p:spPr>
        <p:txBody>
          <a:bodyPr wrap="square"/>
          <a:lstStyle>
            <a:lvl1pPr>
              <a:defRPr b="0" i="0">
                <a:solidFill>
                  <a:schemeClr val="tx1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5697" y="1173706"/>
            <a:ext cx="7963461" cy="832515"/>
          </a:xfrm>
          <a:prstGeom prst="rect">
            <a:avLst/>
          </a:prstGeom>
        </p:spPr>
        <p:txBody>
          <a:bodyPr/>
          <a:lstStyle>
            <a:lvl1pPr algn="l">
              <a:defRPr b="1" i="1">
                <a:solidFill>
                  <a:schemeClr val="accent2"/>
                </a:solidFill>
              </a:defRPr>
            </a:lvl1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8505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CAC11-7E66-4109-90BC-C417CCE88AEB}" type="datetimeFigureOut">
              <a:rPr lang="nl-NL" smtClean="0">
                <a:solidFill>
                  <a:srgbClr val="FFFFFF"/>
                </a:solidFill>
              </a:rPr>
              <a:pPr/>
              <a:t>2-10-2013</a:t>
            </a:fld>
            <a:endParaRPr lang="nl-NL">
              <a:solidFill>
                <a:srgbClr val="FFFFFF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95B3D-DE0A-4C24-9AE5-79128D43CA1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7122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1">
                <a:solidFill>
                  <a:srgbClr val="E37222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E1D94-8473-4B96-8626-F8C9EB7A0DD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14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3094.1114_NUP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302" y="3104571"/>
            <a:ext cx="6211066" cy="2237701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spcAft>
                <a:spcPts val="4200"/>
              </a:spcAft>
              <a:defRPr sz="3500" b="1" i="1" baseline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C4EF6-14A3-4B0D-9139-836B038A05F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08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1">
                <a:solidFill>
                  <a:srgbClr val="E37222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r>
              <a:rPr lang="nl-NL" dirty="0" smtClean="0"/>
              <a:t> </a:t>
            </a:r>
            <a:r>
              <a:rPr lang="nl-NL" dirty="0" err="1" smtClean="0"/>
              <a:t>styles</a:t>
            </a:r>
            <a:endParaRPr lang="nl-NL" dirty="0" smtClean="0"/>
          </a:p>
          <a:p>
            <a:pPr lvl="1"/>
            <a:r>
              <a:rPr lang="nl-NL" dirty="0" err="1" smtClean="0"/>
              <a:t>Second</a:t>
            </a:r>
            <a:r>
              <a:rPr lang="nl-NL" dirty="0" smtClean="0"/>
              <a:t>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E1D94-8473-4B96-8626-F8C9EB7A0DDA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16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E6FA-2329-4492-9319-DC03B3D3C73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868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DC290-30AC-4216-A241-A281952D830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1301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A50EF-0E99-4E37-8C03-0553CF6EAD9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706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44D6B-126E-4CC1-905A-BFCD8B8DC12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192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64FB-A66C-4BF1-946E-66A1FB38FEC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984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EB05C-A9B0-4E66-B207-202666EFFD6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16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C0816-E662-4343-A2AD-55C3E8F4C54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572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1997E-9AC8-433F-BD16-D2EDBE57ABF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41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1E6FA-2329-4492-9319-DC03B3D3C73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3836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F9C7D-82AC-446B-9D36-903965589770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0135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C31A-12B3-47A4-ADA5-B8B1F75B2EB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1675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 descr="309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2276475"/>
            <a:ext cx="7273925" cy="2733675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492500" y="6019800"/>
            <a:ext cx="2592388" cy="360363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FFFFFF"/>
              </a:solidFill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250825" y="6021388"/>
            <a:ext cx="2895600" cy="360362"/>
          </a:xfrm>
        </p:spPr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19800"/>
            <a:ext cx="2133600" cy="360363"/>
          </a:xfrm>
        </p:spPr>
        <p:txBody>
          <a:bodyPr/>
          <a:lstStyle>
            <a:lvl1pPr>
              <a:defRPr/>
            </a:lvl1pPr>
          </a:lstStyle>
          <a:p>
            <a:fld id="{35060DD2-EEE5-4E64-A635-F8071F14C05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88662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/>
          <a:lstStyle>
            <a:lvl1pPr>
              <a:defRPr b="1" i="0">
                <a:solidFill>
                  <a:srgbClr val="ED0C8B"/>
                </a:solidFill>
                <a:latin typeface="Verdana"/>
                <a:cs typeface="Verdana"/>
              </a:defRPr>
            </a:lvl1pPr>
            <a:lvl2pPr algn="l">
              <a:defRPr>
                <a:latin typeface="Verdana"/>
                <a:cs typeface="Verdana"/>
              </a:defRPr>
            </a:lvl2pPr>
            <a:lvl3pPr algn="l">
              <a:defRPr>
                <a:latin typeface="Verdana"/>
                <a:cs typeface="Verdana"/>
              </a:defRPr>
            </a:lvl3pPr>
            <a:lvl4pPr algn="l">
              <a:defRPr>
                <a:latin typeface="Verdana"/>
                <a:cs typeface="Verdana"/>
              </a:defRPr>
            </a:lvl4pPr>
            <a:lvl5pPr algn="l"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FFFFFF"/>
                </a:solidFill>
              </a:rPr>
              <a:t>KING presentatie leveranciersbijeenkomst plenair     8 december 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0157-296C-4957-8B07-1B3C3B36029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987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5697" y="1173706"/>
            <a:ext cx="7963461" cy="832515"/>
          </a:xfrm>
          <a:prstGeom prst="rect">
            <a:avLst/>
          </a:prstGeom>
        </p:spPr>
        <p:txBody>
          <a:bodyPr/>
          <a:lstStyle>
            <a:lvl1pPr algn="l">
              <a:defRPr b="1" i="1">
                <a:solidFill>
                  <a:schemeClr val="accent2"/>
                </a:solidFill>
              </a:defRPr>
            </a:lvl1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Master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016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DC290-30AC-4216-A241-A281952D830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70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A50EF-0E99-4E37-8C03-0553CF6EAD9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793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anchorCtr="0"/>
          <a:lstStyle>
            <a:lvl1pPr>
              <a:defRPr sz="32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44D6B-126E-4CC1-905A-BFCD8B8DC12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25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964FB-A66C-4BF1-946E-66A1FB38FECC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08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1EB05C-A9B0-4E66-B207-202666EFFD62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31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FFFFFF"/>
                </a:solidFill>
              </a:rPr>
              <a:t>Ondertitel - auteur - 12.03.2010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C0816-E662-4343-A2AD-55C3E8F4C54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34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Verdana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593C31A-12B3-47A4-ADA5-B8B1F75B2EBC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272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Verdana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FFFFFF"/>
                </a:solidFill>
              </a:rPr>
              <a:t>Ondertitel - auteur - 12.03.2012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593C31A-12B3-47A4-ADA5-B8B1F75B2EBC}" type="slidenum">
              <a:rPr lang="en-US"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44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3094.1114_NUP_Basis.jp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41388" y="1527175"/>
            <a:ext cx="84597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Titel im exer ing euisi ex ea acil</a:t>
            </a:r>
          </a:p>
          <a:p>
            <a:pPr lvl="0"/>
            <a:endParaRPr lang="nl-NL" smtClean="0"/>
          </a:p>
          <a:p>
            <a:pPr lvl="1"/>
            <a:r>
              <a:rPr lang="nl-NL" smtClean="0"/>
              <a:t>• Serperat wisci tatio odolor</a:t>
            </a:r>
          </a:p>
          <a:p>
            <a:pPr lvl="1"/>
            <a:r>
              <a:rPr lang="nl-NL" smtClean="0"/>
              <a:t>• Asting er sim vel utatis eu faccum ex</a:t>
            </a:r>
          </a:p>
          <a:p>
            <a:pPr lvl="1"/>
            <a:r>
              <a:rPr lang="nl-NL" smtClean="0"/>
              <a:t>• Ero commodi pismodip</a:t>
            </a:r>
          </a:p>
          <a:p>
            <a:pPr lvl="1"/>
            <a:r>
              <a:rPr lang="nl-NL" smtClean="0"/>
              <a:t>• Seum num dolum</a:t>
            </a:r>
          </a:p>
          <a:p>
            <a:pPr lvl="1"/>
            <a:r>
              <a:rPr lang="nl-NL" smtClean="0"/>
              <a:t>• Hendrem velendi gnisim doloborerit</a:t>
            </a:r>
          </a:p>
          <a:p>
            <a:pPr lvl="0"/>
            <a:endParaRPr lang="nl-NL" smtClean="0"/>
          </a:p>
          <a:p>
            <a:pPr lvl="0"/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2100" y="5922963"/>
            <a:ext cx="4926013" cy="5603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>
                <a:solidFill>
                  <a:schemeClr val="bg1"/>
                </a:solidFill>
                <a:latin typeface="Verdana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nl-NL">
                <a:solidFill>
                  <a:srgbClr val="FFFFFF"/>
                </a:solidFill>
                <a:ea typeface="ＭＳ Ｐゴシック"/>
              </a:rPr>
              <a:t>Ondertitel - auteur - 12.03.2012</a:t>
            </a:r>
            <a:endParaRPr lang="en-US">
              <a:solidFill>
                <a:srgbClr val="FFFFFF"/>
              </a:solidFill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593C31A-12B3-47A4-ADA5-B8B1F75B2EBC}" type="slidenum">
              <a:rPr lang="en-US">
                <a:ea typeface="ＭＳ Ｐゴシック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73208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</p:sldLayoutIdLst>
  <p:hf sldNum="0"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b="1" i="1" kern="1200">
          <a:solidFill>
            <a:schemeClr val="accent2"/>
          </a:solidFill>
          <a:latin typeface="Verdana"/>
          <a:ea typeface="ヒラギノ角ゴ Pro W3" charset="-128"/>
          <a:cs typeface="Verdana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300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2264" y="1945389"/>
            <a:ext cx="7561262" cy="2663825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Stand van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Zaken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OperatieNUP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/>
            </a:r>
            <a:br>
              <a:rPr lang="en-US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Utrecht – 2 </a:t>
            </a:r>
            <a:r>
              <a:rPr lang="en-US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oktober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2013 - Peter Klaver</a:t>
            </a:r>
            <a:b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</a:br>
            <a:r>
              <a:rPr lang="en-US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Regiegroep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 RSGB/RGBZ/</a:t>
            </a:r>
            <a:r>
              <a:rPr lang="en-US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charset="0"/>
              </a:rPr>
              <a:t>StUF</a:t>
            </a:r>
            <a:endParaRPr lang="nl-N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766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>
              <a:defRPr/>
            </a:pPr>
            <a:fld id="{E3C4B26C-FC43-41EA-BAAC-B153DE3043E4}" type="slidenum">
              <a:rPr lang="nl-NL" smtClean="0">
                <a:solidFill>
                  <a:srgbClr val="FFFFFF"/>
                </a:solidFill>
                <a:ea typeface="+mn-ea"/>
                <a:cs typeface="Arial" charset="0"/>
              </a:rPr>
              <a:pPr defTabSz="914400">
                <a:defRPr/>
              </a:pPr>
              <a:t>2</a:t>
            </a:fld>
            <a:endParaRPr lang="nl-NL" smtClean="0">
              <a:solidFill>
                <a:srgbClr val="FFFFFF"/>
              </a:solidFill>
              <a:ea typeface="+mn-ea"/>
              <a:cs typeface="Arial" charset="0"/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783476" y="863715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nl-NL" sz="3200" b="1" i="1" kern="0" dirty="0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implementatie </a:t>
            </a:r>
            <a:r>
              <a:rPr lang="nl-NL" sz="3200" b="1" i="1" kern="0" dirty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ondersteuning</a:t>
            </a:r>
          </a:p>
        </p:txBody>
      </p:sp>
      <p:sp>
        <p:nvSpPr>
          <p:cNvPr id="7" name="Tijdelijke aanduiding voor inhoud 1"/>
          <p:cNvSpPr txBox="1">
            <a:spLocks/>
          </p:cNvSpPr>
          <p:nvPr/>
        </p:nvSpPr>
        <p:spPr>
          <a:xfrm>
            <a:off x="458694" y="1520167"/>
            <a:ext cx="8505944" cy="352901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600" b="1" i="1" kern="1200">
                <a:solidFill>
                  <a:schemeClr val="accent2"/>
                </a:solidFill>
                <a:latin typeface="Verdana"/>
                <a:ea typeface="ヒラギノ角ゴ Pro W3" charset="-128"/>
                <a:cs typeface="Verdana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defRPr sz="2300" kern="1200">
                <a:solidFill>
                  <a:schemeClr val="tx1"/>
                </a:solidFill>
                <a:latin typeface="Verdana"/>
                <a:ea typeface="ヒラギノ角ゴ Pro W3" charset="-128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en-US" sz="1800" dirty="0" smtClean="0"/>
              <a:t>Van </a:t>
            </a:r>
            <a:r>
              <a:rPr lang="en-US" sz="1800" dirty="0" err="1" smtClean="0"/>
              <a:t>Routeplanning</a:t>
            </a:r>
            <a:r>
              <a:rPr lang="en-US" sz="1800" dirty="0" smtClean="0"/>
              <a:t>  </a:t>
            </a:r>
            <a:r>
              <a:rPr lang="en-US" sz="1800" dirty="0" err="1" smtClean="0"/>
              <a:t>naar</a:t>
            </a:r>
            <a:r>
              <a:rPr lang="en-US" sz="1800" dirty="0" smtClean="0"/>
              <a:t> </a:t>
            </a:r>
            <a:r>
              <a:rPr lang="en-US" sz="1800" dirty="0" err="1" smtClean="0"/>
              <a:t>Routekaarten</a:t>
            </a:r>
            <a:endParaRPr lang="en-US" sz="1800" dirty="0" smtClean="0"/>
          </a:p>
          <a:p>
            <a:pPr lvl="1">
              <a:buFont typeface="Arial" pitchFamily="34" charset="0"/>
              <a:buChar char="•"/>
            </a:pPr>
            <a:r>
              <a:rPr lang="en-US" sz="1500" dirty="0" smtClean="0"/>
              <a:t>Met software-</a:t>
            </a:r>
            <a:r>
              <a:rPr lang="en-US" sz="1500" dirty="0" err="1" smtClean="0"/>
              <a:t>aanbod</a:t>
            </a:r>
            <a:r>
              <a:rPr lang="en-US" sz="1500" dirty="0" smtClean="0"/>
              <a:t> en </a:t>
            </a:r>
            <a:r>
              <a:rPr lang="en-US" sz="1500" dirty="0" err="1" smtClean="0"/>
              <a:t>ketens</a:t>
            </a:r>
            <a:r>
              <a:rPr lang="en-US" sz="1500" dirty="0" smtClean="0"/>
              <a:t> in Gemma</a:t>
            </a:r>
            <a:endParaRPr lang="en-US" sz="1500" dirty="0"/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I-NUP academy – </a:t>
            </a:r>
            <a:r>
              <a:rPr lang="en-US" sz="1800" dirty="0" err="1" smtClean="0"/>
              <a:t>vervolg</a:t>
            </a:r>
            <a:r>
              <a:rPr lang="en-US" sz="1800" dirty="0" smtClean="0"/>
              <a:t> modules</a:t>
            </a:r>
          </a:p>
          <a:p>
            <a:pPr>
              <a:buFont typeface="Arial" pitchFamily="34" charset="0"/>
              <a:buChar char="•"/>
            </a:pPr>
            <a:r>
              <a:rPr lang="en-US" sz="1800" dirty="0" smtClean="0"/>
              <a:t>GV 2.0 </a:t>
            </a:r>
            <a:r>
              <a:rPr lang="en-US" sz="1800" dirty="0" err="1" smtClean="0"/>
              <a:t>ontwikkeling</a:t>
            </a:r>
            <a:endParaRPr lang="en-US" sz="1800" dirty="0" smtClean="0"/>
          </a:p>
          <a:p>
            <a:pPr lvl="1">
              <a:buFont typeface="Arial" pitchFamily="34" charset="0"/>
              <a:buChar char="•"/>
            </a:pPr>
            <a:r>
              <a:rPr lang="en-US" sz="1500" dirty="0" err="1" smtClean="0"/>
              <a:t>Keten</a:t>
            </a:r>
            <a:r>
              <a:rPr lang="en-US" sz="1500" dirty="0" smtClean="0"/>
              <a:t>/</a:t>
            </a:r>
            <a:r>
              <a:rPr lang="en-US" sz="1500" dirty="0" err="1" smtClean="0"/>
              <a:t>domeingericht</a:t>
            </a:r>
            <a:r>
              <a:rPr lang="en-US" sz="1500" dirty="0" smtClean="0"/>
              <a:t> </a:t>
            </a:r>
            <a:r>
              <a:rPr lang="en-US" sz="1500" dirty="0" err="1" smtClean="0"/>
              <a:t>werken</a:t>
            </a:r>
            <a:r>
              <a:rPr lang="en-US" sz="1500" dirty="0"/>
              <a:t> </a:t>
            </a:r>
            <a:r>
              <a:rPr lang="en-US" sz="1500" dirty="0" smtClean="0"/>
              <a:t> </a:t>
            </a:r>
            <a:r>
              <a:rPr lang="en-US" sz="1500" dirty="0" err="1" smtClean="0"/>
              <a:t>vs</a:t>
            </a:r>
            <a:r>
              <a:rPr lang="en-US" sz="1500" dirty="0" smtClean="0"/>
              <a:t> </a:t>
            </a:r>
            <a:r>
              <a:rPr lang="en-US" sz="1500" dirty="0" err="1" smtClean="0"/>
              <a:t>leveranciers</a:t>
            </a:r>
            <a:r>
              <a:rPr lang="en-US" sz="1500" dirty="0" smtClean="0"/>
              <a:t>/</a:t>
            </a:r>
            <a:r>
              <a:rPr lang="en-US" sz="1500" dirty="0" err="1" smtClean="0"/>
              <a:t>productgericht</a:t>
            </a:r>
            <a:endParaRPr lang="en-US" sz="1500" dirty="0" smtClean="0"/>
          </a:p>
          <a:p>
            <a:pPr marL="457200" lvl="1" indent="0"/>
            <a:endParaRPr lang="en-US" sz="15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err="1" smtClean="0"/>
              <a:t>Versnellers</a:t>
            </a:r>
            <a:r>
              <a:rPr lang="en-US" sz="1800" dirty="0" smtClean="0"/>
              <a:t> en </a:t>
            </a:r>
            <a:r>
              <a:rPr lang="en-US" sz="1800" dirty="0" err="1" smtClean="0"/>
              <a:t>impulsen</a:t>
            </a:r>
            <a:r>
              <a:rPr lang="en-US" sz="1800" dirty="0" smtClean="0"/>
              <a:t>  </a:t>
            </a:r>
            <a:r>
              <a:rPr lang="en-US" sz="1800" dirty="0" err="1" smtClean="0"/>
              <a:t>i.c.m</a:t>
            </a:r>
            <a:r>
              <a:rPr lang="en-US" sz="1800" dirty="0" smtClean="0"/>
              <a:t>. “NUP” </a:t>
            </a:r>
            <a:r>
              <a:rPr lang="en-US" sz="1800" dirty="0" err="1" smtClean="0"/>
              <a:t>standaarden</a:t>
            </a:r>
            <a:endParaRPr lang="en-US" sz="18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MijnOverheid</a:t>
            </a:r>
            <a:r>
              <a:rPr lang="en-US" sz="1400" dirty="0" smtClean="0"/>
              <a:t> / </a:t>
            </a:r>
            <a:r>
              <a:rPr lang="en-US" sz="1400" dirty="0" err="1" smtClean="0"/>
              <a:t>Lopende</a:t>
            </a:r>
            <a:r>
              <a:rPr lang="en-US" sz="1400" dirty="0" smtClean="0"/>
              <a:t> </a:t>
            </a:r>
            <a:r>
              <a:rPr lang="en-US" sz="1400" dirty="0" err="1" smtClean="0"/>
              <a:t>Zaken</a:t>
            </a:r>
            <a:r>
              <a:rPr lang="en-US" sz="1400" dirty="0" smtClean="0"/>
              <a:t> en </a:t>
            </a:r>
            <a:r>
              <a:rPr lang="en-US" sz="1400" dirty="0" err="1" smtClean="0"/>
              <a:t>Berichtenbox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E-</a:t>
            </a:r>
            <a:r>
              <a:rPr lang="en-US" sz="1400" dirty="0" err="1" smtClean="0"/>
              <a:t>herkenning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Webrichtlijnen</a:t>
            </a:r>
            <a:r>
              <a:rPr lang="en-US" sz="1400" dirty="0" smtClean="0"/>
              <a:t> 2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smtClean="0"/>
              <a:t>Geo / BGT</a:t>
            </a:r>
          </a:p>
          <a:p>
            <a:pPr lvl="1">
              <a:buFont typeface="Arial" pitchFamily="34" charset="0"/>
              <a:buChar char="•"/>
            </a:pPr>
            <a:r>
              <a:rPr lang="en-US" sz="1400" dirty="0" err="1" smtClean="0"/>
              <a:t>Handelsregister</a:t>
            </a:r>
            <a:r>
              <a:rPr lang="en-US" sz="1400" dirty="0" smtClean="0"/>
              <a:t> / </a:t>
            </a:r>
            <a:r>
              <a:rPr lang="en-US" sz="1400" dirty="0" err="1" smtClean="0"/>
              <a:t>Digilevering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800" dirty="0" err="1" smtClean="0"/>
              <a:t>Verkenning</a:t>
            </a:r>
            <a:r>
              <a:rPr lang="en-US" sz="1800" dirty="0" smtClean="0"/>
              <a:t> op </a:t>
            </a:r>
            <a:r>
              <a:rPr lang="en-US" sz="1800" dirty="0" err="1" smtClean="0"/>
              <a:t>nieuwe</a:t>
            </a:r>
            <a:r>
              <a:rPr lang="en-US" sz="1800" dirty="0" smtClean="0"/>
              <a:t> </a:t>
            </a:r>
            <a:r>
              <a:rPr lang="en-US" sz="1800" dirty="0" err="1" smtClean="0"/>
              <a:t>marktscans</a:t>
            </a:r>
            <a:r>
              <a:rPr lang="en-US" sz="1800" dirty="0" smtClean="0"/>
              <a:t>/</a:t>
            </a:r>
            <a:r>
              <a:rPr lang="en-US" sz="1800" dirty="0" err="1" smtClean="0"/>
              <a:t>gebundelde</a:t>
            </a:r>
            <a:r>
              <a:rPr lang="en-US" sz="1800" dirty="0" smtClean="0"/>
              <a:t> </a:t>
            </a:r>
            <a:r>
              <a:rPr lang="en-US" sz="1800" dirty="0" err="1" smtClean="0"/>
              <a:t>inkoop</a:t>
            </a: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7474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ep 21"/>
          <p:cNvGrpSpPr/>
          <p:nvPr/>
        </p:nvGrpSpPr>
        <p:grpSpPr>
          <a:xfrm>
            <a:off x="1396025" y="1397000"/>
            <a:ext cx="6285833" cy="4064000"/>
            <a:chOff x="1396025" y="1397000"/>
            <a:chExt cx="6285833" cy="4064000"/>
          </a:xfrm>
        </p:grpSpPr>
        <p:grpSp>
          <p:nvGrpSpPr>
            <p:cNvPr id="11" name="Groep 10"/>
            <p:cNvGrpSpPr/>
            <p:nvPr/>
          </p:nvGrpSpPr>
          <p:grpSpPr>
            <a:xfrm>
              <a:off x="1396025" y="1397000"/>
              <a:ext cx="6285833" cy="4064000"/>
              <a:chOff x="1396025" y="1397000"/>
              <a:chExt cx="6285833" cy="4064000"/>
            </a:xfrm>
          </p:grpSpPr>
          <p:sp>
            <p:nvSpPr>
              <p:cNvPr id="12" name="Vrije vorm 11"/>
              <p:cNvSpPr/>
              <p:nvPr/>
            </p:nvSpPr>
            <p:spPr>
              <a:xfrm>
                <a:off x="4837858" y="4160520"/>
                <a:ext cx="2844000" cy="1300480"/>
              </a:xfrm>
              <a:custGeom>
                <a:avLst/>
                <a:gdLst>
                  <a:gd name="connsiteX0" fmla="*/ 0 w 2007616"/>
                  <a:gd name="connsiteY0" fmla="*/ 130048 h 1300480"/>
                  <a:gd name="connsiteX1" fmla="*/ 130048 w 2007616"/>
                  <a:gd name="connsiteY1" fmla="*/ 0 h 1300480"/>
                  <a:gd name="connsiteX2" fmla="*/ 1877568 w 2007616"/>
                  <a:gd name="connsiteY2" fmla="*/ 0 h 1300480"/>
                  <a:gd name="connsiteX3" fmla="*/ 2007616 w 2007616"/>
                  <a:gd name="connsiteY3" fmla="*/ 130048 h 1300480"/>
                  <a:gd name="connsiteX4" fmla="*/ 2007616 w 2007616"/>
                  <a:gd name="connsiteY4" fmla="*/ 1170432 h 1300480"/>
                  <a:gd name="connsiteX5" fmla="*/ 1877568 w 2007616"/>
                  <a:gd name="connsiteY5" fmla="*/ 1300480 h 1300480"/>
                  <a:gd name="connsiteX6" fmla="*/ 130048 w 2007616"/>
                  <a:gd name="connsiteY6" fmla="*/ 1300480 h 1300480"/>
                  <a:gd name="connsiteX7" fmla="*/ 0 w 2007616"/>
                  <a:gd name="connsiteY7" fmla="*/ 1170432 h 1300480"/>
                  <a:gd name="connsiteX8" fmla="*/ 0 w 2007616"/>
                  <a:gd name="connsiteY8" fmla="*/ 130048 h 130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7616" h="1300480">
                    <a:moveTo>
                      <a:pt x="0" y="130048"/>
                    </a:moveTo>
                    <a:cubicBezTo>
                      <a:pt x="0" y="58224"/>
                      <a:pt x="58224" y="0"/>
                      <a:pt x="130048" y="0"/>
                    </a:cubicBezTo>
                    <a:lnTo>
                      <a:pt x="1877568" y="0"/>
                    </a:lnTo>
                    <a:cubicBezTo>
                      <a:pt x="1949392" y="0"/>
                      <a:pt x="2007616" y="58224"/>
                      <a:pt x="2007616" y="130048"/>
                    </a:cubicBezTo>
                    <a:lnTo>
                      <a:pt x="2007616" y="1170432"/>
                    </a:lnTo>
                    <a:cubicBezTo>
                      <a:pt x="2007616" y="1242256"/>
                      <a:pt x="1949392" y="1300480"/>
                      <a:pt x="1877568" y="1300480"/>
                    </a:cubicBezTo>
                    <a:lnTo>
                      <a:pt x="130048" y="1300480"/>
                    </a:lnTo>
                    <a:cubicBezTo>
                      <a:pt x="58224" y="1300480"/>
                      <a:pt x="0" y="1242256"/>
                      <a:pt x="0" y="1170432"/>
                    </a:cubicBezTo>
                    <a:lnTo>
                      <a:pt x="0" y="130048"/>
                    </a:lnTo>
                    <a:close/>
                  </a:path>
                </a:pathLst>
              </a:custGeom>
              <a:ln w="19050"/>
              <a:scene3d>
                <a:camera prst="orthographicFront"/>
                <a:lightRig rig="flat" dir="t"/>
              </a:scene3d>
              <a:sp3d z="-190500" extrusionH="12700" prstMaterial="plastic">
                <a:bevelT w="50800" h="50800"/>
              </a:sp3d>
            </p:spPr>
            <p:style>
              <a:lnRef idx="1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4192" tIns="407026" rIns="81907" bIns="81908" numCol="1" spcCol="1270" anchor="ctr" anchorCtr="0">
                <a:noAutofit/>
              </a:bodyPr>
              <a:lstStyle/>
              <a:p>
                <a:pPr marL="0" lvl="1" algn="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nl-NL" sz="2000" dirty="0" err="1" smtClean="0"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</a:rPr>
                  <a:t>Compliancy</a:t>
                </a:r>
                <a:r>
                  <a:rPr lang="nl-NL" sz="2000" dirty="0" smtClean="0"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</a:rPr>
                  <a:t> </a:t>
                </a:r>
                <a:endParaRPr lang="nl-NL" sz="20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endParaRPr>
              </a:p>
            </p:txBody>
          </p:sp>
          <p:sp>
            <p:nvSpPr>
              <p:cNvPr id="13" name="Vrije vorm 12"/>
              <p:cNvSpPr/>
              <p:nvPr/>
            </p:nvSpPr>
            <p:spPr>
              <a:xfrm>
                <a:off x="1396025" y="4160520"/>
                <a:ext cx="2844000" cy="1300480"/>
              </a:xfrm>
              <a:custGeom>
                <a:avLst/>
                <a:gdLst>
                  <a:gd name="connsiteX0" fmla="*/ 0 w 2007616"/>
                  <a:gd name="connsiteY0" fmla="*/ 130048 h 1300480"/>
                  <a:gd name="connsiteX1" fmla="*/ 130048 w 2007616"/>
                  <a:gd name="connsiteY1" fmla="*/ 0 h 1300480"/>
                  <a:gd name="connsiteX2" fmla="*/ 1877568 w 2007616"/>
                  <a:gd name="connsiteY2" fmla="*/ 0 h 1300480"/>
                  <a:gd name="connsiteX3" fmla="*/ 2007616 w 2007616"/>
                  <a:gd name="connsiteY3" fmla="*/ 130048 h 1300480"/>
                  <a:gd name="connsiteX4" fmla="*/ 2007616 w 2007616"/>
                  <a:gd name="connsiteY4" fmla="*/ 1170432 h 1300480"/>
                  <a:gd name="connsiteX5" fmla="*/ 1877568 w 2007616"/>
                  <a:gd name="connsiteY5" fmla="*/ 1300480 h 1300480"/>
                  <a:gd name="connsiteX6" fmla="*/ 130048 w 2007616"/>
                  <a:gd name="connsiteY6" fmla="*/ 1300480 h 1300480"/>
                  <a:gd name="connsiteX7" fmla="*/ 0 w 2007616"/>
                  <a:gd name="connsiteY7" fmla="*/ 1170432 h 1300480"/>
                  <a:gd name="connsiteX8" fmla="*/ 0 w 2007616"/>
                  <a:gd name="connsiteY8" fmla="*/ 130048 h 130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7616" h="1300480">
                    <a:moveTo>
                      <a:pt x="0" y="130048"/>
                    </a:moveTo>
                    <a:cubicBezTo>
                      <a:pt x="0" y="58224"/>
                      <a:pt x="58224" y="0"/>
                      <a:pt x="130048" y="0"/>
                    </a:cubicBezTo>
                    <a:lnTo>
                      <a:pt x="1877568" y="0"/>
                    </a:lnTo>
                    <a:cubicBezTo>
                      <a:pt x="1949392" y="0"/>
                      <a:pt x="2007616" y="58224"/>
                      <a:pt x="2007616" y="130048"/>
                    </a:cubicBezTo>
                    <a:lnTo>
                      <a:pt x="2007616" y="1170432"/>
                    </a:lnTo>
                    <a:cubicBezTo>
                      <a:pt x="2007616" y="1242256"/>
                      <a:pt x="1949392" y="1300480"/>
                      <a:pt x="1877568" y="1300480"/>
                    </a:cubicBezTo>
                    <a:lnTo>
                      <a:pt x="130048" y="1300480"/>
                    </a:lnTo>
                    <a:cubicBezTo>
                      <a:pt x="58224" y="1300480"/>
                      <a:pt x="0" y="1242256"/>
                      <a:pt x="0" y="1170432"/>
                    </a:cubicBezTo>
                    <a:lnTo>
                      <a:pt x="0" y="130048"/>
                    </a:lnTo>
                    <a:close/>
                  </a:path>
                </a:pathLst>
              </a:custGeom>
              <a:ln w="19050"/>
              <a:scene3d>
                <a:camera prst="orthographicFront"/>
                <a:lightRig rig="flat" dir="t"/>
              </a:scene3d>
              <a:sp3d z="-190500" extrusionH="12700" prstMaterial="plastic">
                <a:bevelT w="50800" h="50800"/>
              </a:sp3d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907" tIns="407026" rIns="684192" bIns="81908" numCol="1" spcCol="1270" anchor="ctr" anchorCtr="0">
                <a:noAutofit/>
              </a:bodyPr>
              <a:lstStyle/>
              <a:p>
                <a:pPr marL="0" lvl="1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nl-NL" sz="2000" dirty="0" smtClean="0"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</a:rPr>
                  <a:t>Standaarden</a:t>
                </a:r>
                <a:endParaRPr lang="nl-NL" sz="20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endParaRPr>
              </a:p>
            </p:txBody>
          </p:sp>
          <p:sp>
            <p:nvSpPr>
              <p:cNvPr id="14" name="Vrije vorm 13"/>
              <p:cNvSpPr/>
              <p:nvPr/>
            </p:nvSpPr>
            <p:spPr>
              <a:xfrm>
                <a:off x="4837858" y="1397000"/>
                <a:ext cx="2844000" cy="1300480"/>
              </a:xfrm>
              <a:custGeom>
                <a:avLst/>
                <a:gdLst>
                  <a:gd name="connsiteX0" fmla="*/ 0 w 2007616"/>
                  <a:gd name="connsiteY0" fmla="*/ 130048 h 1300480"/>
                  <a:gd name="connsiteX1" fmla="*/ 130048 w 2007616"/>
                  <a:gd name="connsiteY1" fmla="*/ 0 h 1300480"/>
                  <a:gd name="connsiteX2" fmla="*/ 1877568 w 2007616"/>
                  <a:gd name="connsiteY2" fmla="*/ 0 h 1300480"/>
                  <a:gd name="connsiteX3" fmla="*/ 2007616 w 2007616"/>
                  <a:gd name="connsiteY3" fmla="*/ 130048 h 1300480"/>
                  <a:gd name="connsiteX4" fmla="*/ 2007616 w 2007616"/>
                  <a:gd name="connsiteY4" fmla="*/ 1170432 h 1300480"/>
                  <a:gd name="connsiteX5" fmla="*/ 1877568 w 2007616"/>
                  <a:gd name="connsiteY5" fmla="*/ 1300480 h 1300480"/>
                  <a:gd name="connsiteX6" fmla="*/ 130048 w 2007616"/>
                  <a:gd name="connsiteY6" fmla="*/ 1300480 h 1300480"/>
                  <a:gd name="connsiteX7" fmla="*/ 0 w 2007616"/>
                  <a:gd name="connsiteY7" fmla="*/ 1170432 h 1300480"/>
                  <a:gd name="connsiteX8" fmla="*/ 0 w 2007616"/>
                  <a:gd name="connsiteY8" fmla="*/ 130048 h 130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7616" h="1300480">
                    <a:moveTo>
                      <a:pt x="0" y="130048"/>
                    </a:moveTo>
                    <a:cubicBezTo>
                      <a:pt x="0" y="58224"/>
                      <a:pt x="58224" y="0"/>
                      <a:pt x="130048" y="0"/>
                    </a:cubicBezTo>
                    <a:lnTo>
                      <a:pt x="1877568" y="0"/>
                    </a:lnTo>
                    <a:cubicBezTo>
                      <a:pt x="1949392" y="0"/>
                      <a:pt x="2007616" y="58224"/>
                      <a:pt x="2007616" y="130048"/>
                    </a:cubicBezTo>
                    <a:lnTo>
                      <a:pt x="2007616" y="1170432"/>
                    </a:lnTo>
                    <a:cubicBezTo>
                      <a:pt x="2007616" y="1242256"/>
                      <a:pt x="1949392" y="1300480"/>
                      <a:pt x="1877568" y="1300480"/>
                    </a:cubicBezTo>
                    <a:lnTo>
                      <a:pt x="130048" y="1300480"/>
                    </a:lnTo>
                    <a:cubicBezTo>
                      <a:pt x="58224" y="1300480"/>
                      <a:pt x="0" y="1242256"/>
                      <a:pt x="0" y="1170432"/>
                    </a:cubicBezTo>
                    <a:lnTo>
                      <a:pt x="0" y="130048"/>
                    </a:lnTo>
                    <a:close/>
                  </a:path>
                </a:pathLst>
              </a:custGeom>
              <a:ln w="19050"/>
              <a:scene3d>
                <a:camera prst="orthographicFront"/>
                <a:lightRig rig="flat" dir="t"/>
              </a:scene3d>
              <a:sp3d z="-190500" extrusionH="12700" prstMaterial="plastic">
                <a:bevelT w="50800" h="50800"/>
              </a:sp3d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4192" tIns="81907" rIns="81907" bIns="407027" numCol="1" spcCol="1270" anchor="ctr" anchorCtr="0">
                <a:noAutofit/>
              </a:bodyPr>
              <a:lstStyle/>
              <a:p>
                <a:pPr marL="0" lvl="1" algn="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en-US" sz="2000" dirty="0" smtClean="0"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</a:rPr>
                  <a:t>ICT planning</a:t>
                </a:r>
                <a:endParaRPr lang="nl-NL" sz="20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endParaRPr>
              </a:p>
            </p:txBody>
          </p:sp>
          <p:sp>
            <p:nvSpPr>
              <p:cNvPr id="15" name="Vrije vorm 14"/>
              <p:cNvSpPr/>
              <p:nvPr/>
            </p:nvSpPr>
            <p:spPr>
              <a:xfrm>
                <a:off x="1396025" y="1397000"/>
                <a:ext cx="2844000" cy="1300480"/>
              </a:xfrm>
              <a:custGeom>
                <a:avLst/>
                <a:gdLst>
                  <a:gd name="connsiteX0" fmla="*/ 0 w 2007616"/>
                  <a:gd name="connsiteY0" fmla="*/ 130048 h 1300480"/>
                  <a:gd name="connsiteX1" fmla="*/ 130048 w 2007616"/>
                  <a:gd name="connsiteY1" fmla="*/ 0 h 1300480"/>
                  <a:gd name="connsiteX2" fmla="*/ 1877568 w 2007616"/>
                  <a:gd name="connsiteY2" fmla="*/ 0 h 1300480"/>
                  <a:gd name="connsiteX3" fmla="*/ 2007616 w 2007616"/>
                  <a:gd name="connsiteY3" fmla="*/ 130048 h 1300480"/>
                  <a:gd name="connsiteX4" fmla="*/ 2007616 w 2007616"/>
                  <a:gd name="connsiteY4" fmla="*/ 1170432 h 1300480"/>
                  <a:gd name="connsiteX5" fmla="*/ 1877568 w 2007616"/>
                  <a:gd name="connsiteY5" fmla="*/ 1300480 h 1300480"/>
                  <a:gd name="connsiteX6" fmla="*/ 130048 w 2007616"/>
                  <a:gd name="connsiteY6" fmla="*/ 1300480 h 1300480"/>
                  <a:gd name="connsiteX7" fmla="*/ 0 w 2007616"/>
                  <a:gd name="connsiteY7" fmla="*/ 1170432 h 1300480"/>
                  <a:gd name="connsiteX8" fmla="*/ 0 w 2007616"/>
                  <a:gd name="connsiteY8" fmla="*/ 130048 h 1300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07616" h="1300480">
                    <a:moveTo>
                      <a:pt x="0" y="130048"/>
                    </a:moveTo>
                    <a:cubicBezTo>
                      <a:pt x="0" y="58224"/>
                      <a:pt x="58224" y="0"/>
                      <a:pt x="130048" y="0"/>
                    </a:cubicBezTo>
                    <a:lnTo>
                      <a:pt x="1877568" y="0"/>
                    </a:lnTo>
                    <a:cubicBezTo>
                      <a:pt x="1949392" y="0"/>
                      <a:pt x="2007616" y="58224"/>
                      <a:pt x="2007616" y="130048"/>
                    </a:cubicBezTo>
                    <a:lnTo>
                      <a:pt x="2007616" y="1170432"/>
                    </a:lnTo>
                    <a:cubicBezTo>
                      <a:pt x="2007616" y="1242256"/>
                      <a:pt x="1949392" y="1300480"/>
                      <a:pt x="1877568" y="1300480"/>
                    </a:cubicBezTo>
                    <a:lnTo>
                      <a:pt x="130048" y="1300480"/>
                    </a:lnTo>
                    <a:cubicBezTo>
                      <a:pt x="58224" y="1300480"/>
                      <a:pt x="0" y="1242256"/>
                      <a:pt x="0" y="1170432"/>
                    </a:cubicBezTo>
                    <a:lnTo>
                      <a:pt x="0" y="130048"/>
                    </a:lnTo>
                    <a:close/>
                  </a:path>
                </a:pathLst>
              </a:custGeom>
              <a:ln w="19050"/>
              <a:scene3d>
                <a:camera prst="orthographicFront"/>
                <a:lightRig rig="flat" dir="t"/>
              </a:scene3d>
              <a:sp3d z="-190500" extrusionH="12700" prstMaterial="plastic">
                <a:bevelT w="50800" h="50800"/>
              </a:sp3d>
            </p:spPr>
            <p:style>
              <a:lnRef idx="1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1907" tIns="81907" rIns="684192" bIns="407027" numCol="1" spcCol="1270" anchor="ctr" anchorCtr="0">
                <a:noAutofit/>
              </a:bodyPr>
              <a:lstStyle/>
              <a:p>
                <a:pPr marL="0" lvl="1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nl-NL" sz="2000" dirty="0" smtClean="0"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</a:rPr>
                  <a:t>Samenwerking</a:t>
                </a:r>
              </a:p>
              <a:p>
                <a:pPr marL="0" lvl="1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en-US" sz="2000" dirty="0" err="1" smtClean="0"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</a:rPr>
                  <a:t>Afspraken</a:t>
                </a:r>
                <a:endParaRPr lang="nl-NL" sz="2000" dirty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</a:endParaRPr>
              </a:p>
            </p:txBody>
          </p:sp>
          <p:sp>
            <p:nvSpPr>
              <p:cNvPr id="16" name="Vrije vorm 15"/>
              <p:cNvSpPr/>
              <p:nvPr/>
            </p:nvSpPr>
            <p:spPr>
              <a:xfrm>
                <a:off x="2771648" y="1628647"/>
                <a:ext cx="1759712" cy="1759712"/>
              </a:xfrm>
              <a:custGeom>
                <a:avLst/>
                <a:gdLst>
                  <a:gd name="connsiteX0" fmla="*/ 0 w 1759712"/>
                  <a:gd name="connsiteY0" fmla="*/ 1759712 h 1759712"/>
                  <a:gd name="connsiteX1" fmla="*/ 1759712 w 1759712"/>
                  <a:gd name="connsiteY1" fmla="*/ 0 h 1759712"/>
                  <a:gd name="connsiteX2" fmla="*/ 1759712 w 1759712"/>
                  <a:gd name="connsiteY2" fmla="*/ 1759712 h 1759712"/>
                  <a:gd name="connsiteX3" fmla="*/ 0 w 1759712"/>
                  <a:gd name="connsiteY3" fmla="*/ 1759712 h 1759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9712" h="1759712">
                    <a:moveTo>
                      <a:pt x="0" y="1759712"/>
                    </a:moveTo>
                    <a:cubicBezTo>
                      <a:pt x="0" y="787850"/>
                      <a:pt x="787850" y="0"/>
                      <a:pt x="1759712" y="0"/>
                    </a:cubicBezTo>
                    <a:lnTo>
                      <a:pt x="1759712" y="1759712"/>
                    </a:lnTo>
                    <a:lnTo>
                      <a:pt x="0" y="1759712"/>
                    </a:lnTo>
                    <a:close/>
                  </a:path>
                </a:pathLst>
              </a:cu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4760" tIns="664760" rIns="149352" bIns="149352" numCol="1" spcCol="1270" anchor="ctr" anchorCtr="0">
                <a:noAutofit/>
              </a:bodyPr>
              <a:lstStyle/>
              <a:p>
                <a:pPr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nl-NL" sz="2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Vrije vorm 16"/>
              <p:cNvSpPr/>
              <p:nvPr/>
            </p:nvSpPr>
            <p:spPr>
              <a:xfrm>
                <a:off x="4612639" y="1628647"/>
                <a:ext cx="1759712" cy="1759713"/>
              </a:xfrm>
              <a:custGeom>
                <a:avLst/>
                <a:gdLst>
                  <a:gd name="connsiteX0" fmla="*/ 0 w 1759712"/>
                  <a:gd name="connsiteY0" fmla="*/ 1759712 h 1759712"/>
                  <a:gd name="connsiteX1" fmla="*/ 1759712 w 1759712"/>
                  <a:gd name="connsiteY1" fmla="*/ 0 h 1759712"/>
                  <a:gd name="connsiteX2" fmla="*/ 1759712 w 1759712"/>
                  <a:gd name="connsiteY2" fmla="*/ 1759712 h 1759712"/>
                  <a:gd name="connsiteX3" fmla="*/ 0 w 1759712"/>
                  <a:gd name="connsiteY3" fmla="*/ 1759712 h 1759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9712" h="1759712">
                    <a:moveTo>
                      <a:pt x="0" y="0"/>
                    </a:moveTo>
                    <a:cubicBezTo>
                      <a:pt x="971862" y="0"/>
                      <a:pt x="1759712" y="787850"/>
                      <a:pt x="1759712" y="1759712"/>
                    </a:cubicBezTo>
                    <a:lnTo>
                      <a:pt x="0" y="1759712"/>
                    </a:lnTo>
                    <a:lnTo>
                      <a:pt x="0" y="0"/>
                    </a:lnTo>
                    <a:close/>
                  </a:path>
                </a:pathLst>
              </a:cu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9352" tIns="664760" rIns="664760" bIns="149353" numCol="1" spcCol="1270" anchor="ctr" anchorCtr="0">
                <a:noAutofit/>
              </a:bodyPr>
              <a:lstStyle/>
              <a:p>
                <a:pPr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nl-NL" sz="2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Vrije vorm 17"/>
              <p:cNvSpPr/>
              <p:nvPr/>
            </p:nvSpPr>
            <p:spPr>
              <a:xfrm rot="21600000">
                <a:off x="4612639" y="3469638"/>
                <a:ext cx="1759713" cy="1759713"/>
              </a:xfrm>
              <a:custGeom>
                <a:avLst/>
                <a:gdLst>
                  <a:gd name="connsiteX0" fmla="*/ 0 w 1759712"/>
                  <a:gd name="connsiteY0" fmla="*/ 1759712 h 1759712"/>
                  <a:gd name="connsiteX1" fmla="*/ 1759712 w 1759712"/>
                  <a:gd name="connsiteY1" fmla="*/ 0 h 1759712"/>
                  <a:gd name="connsiteX2" fmla="*/ 1759712 w 1759712"/>
                  <a:gd name="connsiteY2" fmla="*/ 1759712 h 1759712"/>
                  <a:gd name="connsiteX3" fmla="*/ 0 w 1759712"/>
                  <a:gd name="connsiteY3" fmla="*/ 1759712 h 1759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9712" h="1759712">
                    <a:moveTo>
                      <a:pt x="1759712" y="0"/>
                    </a:moveTo>
                    <a:cubicBezTo>
                      <a:pt x="1759712" y="971862"/>
                      <a:pt x="971862" y="1759712"/>
                      <a:pt x="0" y="1759712"/>
                    </a:cubicBezTo>
                    <a:lnTo>
                      <a:pt x="0" y="0"/>
                    </a:lnTo>
                    <a:lnTo>
                      <a:pt x="1759712" y="0"/>
                    </a:lnTo>
                    <a:close/>
                  </a:path>
                </a:pathLst>
              </a:cu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9352" tIns="149353" rIns="664761" bIns="664760" numCol="1" spcCol="1270" anchor="ctr" anchorCtr="0">
                <a:noAutofit/>
              </a:bodyPr>
              <a:lstStyle/>
              <a:p>
                <a:pPr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nl-NL" sz="2100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Vrije vorm 18"/>
              <p:cNvSpPr/>
              <p:nvPr/>
            </p:nvSpPr>
            <p:spPr>
              <a:xfrm rot="21600000">
                <a:off x="2771648" y="3469639"/>
                <a:ext cx="1759712" cy="1759713"/>
              </a:xfrm>
              <a:custGeom>
                <a:avLst/>
                <a:gdLst>
                  <a:gd name="connsiteX0" fmla="*/ 0 w 1759712"/>
                  <a:gd name="connsiteY0" fmla="*/ 1759712 h 1759712"/>
                  <a:gd name="connsiteX1" fmla="*/ 1759712 w 1759712"/>
                  <a:gd name="connsiteY1" fmla="*/ 0 h 1759712"/>
                  <a:gd name="connsiteX2" fmla="*/ 1759712 w 1759712"/>
                  <a:gd name="connsiteY2" fmla="*/ 1759712 h 1759712"/>
                  <a:gd name="connsiteX3" fmla="*/ 0 w 1759712"/>
                  <a:gd name="connsiteY3" fmla="*/ 1759712 h 1759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9712" h="1759712">
                    <a:moveTo>
                      <a:pt x="1759712" y="1759712"/>
                    </a:moveTo>
                    <a:cubicBezTo>
                      <a:pt x="787850" y="1759712"/>
                      <a:pt x="0" y="971862"/>
                      <a:pt x="0" y="0"/>
                    </a:cubicBezTo>
                    <a:lnTo>
                      <a:pt x="1759712" y="0"/>
                    </a:lnTo>
                    <a:lnTo>
                      <a:pt x="1759712" y="1759712"/>
                    </a:lnTo>
                    <a:close/>
                  </a:path>
                </a:pathLst>
              </a:custGeom>
              <a:scene3d>
                <a:camera prst="orthographicFront"/>
                <a:lightRig rig="flat" dir="t"/>
              </a:scene3d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4760" tIns="149352" rIns="149351" bIns="664761" numCol="1" spcCol="1270" anchor="ctr" anchorCtr="0">
                <a:noAutofit/>
              </a:bodyPr>
              <a:lstStyle/>
              <a:p>
                <a:pPr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nl-NL" sz="2100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7" name="Afbeelding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0275" y="1815480"/>
              <a:ext cx="1764000" cy="1764000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1858" y="1710732"/>
              <a:ext cx="1764000" cy="1764000"/>
            </a:xfrm>
            <a:prstGeom prst="rect">
              <a:avLst/>
            </a:prstGeom>
          </p:spPr>
        </p:pic>
        <p:pic>
          <p:nvPicPr>
            <p:cNvPr id="9" name="Afbeelding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5887" y="3349857"/>
              <a:ext cx="1764000" cy="1764000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3333" y="3385857"/>
              <a:ext cx="1692000" cy="169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3420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286634" y="2078850"/>
            <a:ext cx="7678003" cy="1575175"/>
          </a:xfrm>
        </p:spPr>
        <p:txBody>
          <a:bodyPr/>
          <a:lstStyle/>
          <a:p>
            <a:pPr lvl="1">
              <a:buFont typeface="Wingdings" pitchFamily="2" charset="2"/>
              <a:buChar char="Ø"/>
            </a:pPr>
            <a:endParaRPr lang="en-US" sz="1600" dirty="0"/>
          </a:p>
          <a:p>
            <a:pPr lvl="1">
              <a:buFont typeface="Wingdings" pitchFamily="2" charset="2"/>
              <a:buChar char="Ø"/>
            </a:pPr>
            <a:endParaRPr lang="en-US" sz="1600" dirty="0" smtClean="0"/>
          </a:p>
          <a:p>
            <a:pPr lvl="1">
              <a:buFont typeface="Wingdings" pitchFamily="2" charset="2"/>
              <a:buChar char="Ø"/>
            </a:pPr>
            <a:endParaRPr lang="en-US" sz="1600" dirty="0"/>
          </a:p>
          <a:p>
            <a:pPr>
              <a:buFont typeface="Wingdings" pitchFamily="2" charset="2"/>
              <a:buChar char="Ø"/>
            </a:pP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1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E1D94-8473-4B96-8626-F8C9EB7A0DD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1781690" y="998730"/>
            <a:ext cx="7676699" cy="7921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3200" b="1" i="1" kern="0" dirty="0" err="1" smtClean="0">
                <a:solidFill>
                  <a:schemeClr val="accent3">
                    <a:lumMod val="50000"/>
                  </a:schemeClr>
                </a:solidFill>
                <a:latin typeface="Calibri"/>
              </a:rPr>
              <a:t>Leveranciersmanagement</a:t>
            </a:r>
            <a:endParaRPr lang="en-US" sz="3200" b="1" i="1" kern="0" dirty="0" smtClean="0">
              <a:solidFill>
                <a:schemeClr val="accent3">
                  <a:lumMod val="50000"/>
                </a:schemeClr>
              </a:solidFill>
              <a:latin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Convenant</a:t>
            </a: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 met 94 </a:t>
            </a: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leveranciers</a:t>
            </a:r>
            <a:endParaRPr lang="en-US" sz="2400" b="1" i="1" kern="0" dirty="0" smtClean="0">
              <a:solidFill>
                <a:srgbClr val="E37222"/>
              </a:solidFill>
              <a:latin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Addenda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sz="2400" b="1" i="1" kern="0" dirty="0" smtClean="0">
              <a:solidFill>
                <a:srgbClr val="E37222"/>
              </a:solidFill>
              <a:latin typeface="Calibri"/>
            </a:endParaRPr>
          </a:p>
          <a:p>
            <a:pPr>
              <a:defRPr/>
            </a:pPr>
            <a:r>
              <a:rPr lang="en-US" sz="3200" b="1" i="1" kern="0" dirty="0" err="1" smtClean="0">
                <a:solidFill>
                  <a:schemeClr val="accent3">
                    <a:lumMod val="50000"/>
                  </a:schemeClr>
                </a:solidFill>
                <a:latin typeface="Calibri"/>
              </a:rPr>
              <a:t>Softwarecatalogus</a:t>
            </a:r>
            <a:r>
              <a:rPr lang="en-US" sz="3200" b="1" i="1" kern="0" dirty="0" smtClean="0">
                <a:solidFill>
                  <a:schemeClr val="accent3">
                    <a:lumMod val="50000"/>
                  </a:schemeClr>
                </a:solidFill>
                <a:latin typeface="Calibri"/>
              </a:rPr>
              <a:t> V2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Content </a:t>
            </a: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benutten</a:t>
            </a:r>
            <a:endParaRPr lang="en-US" sz="2400" b="1" i="1" kern="0" dirty="0" smtClean="0">
              <a:solidFill>
                <a:srgbClr val="E37222"/>
              </a:solidFill>
              <a:latin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Applicatieportfolio</a:t>
            </a: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 management door </a:t>
            </a: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gemeenten</a:t>
            </a:r>
            <a:endParaRPr lang="en-US" sz="2400" b="1" i="1" kern="0" dirty="0" smtClean="0">
              <a:solidFill>
                <a:srgbClr val="E37222"/>
              </a:solidFill>
              <a:latin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Requirements </a:t>
            </a: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gereed</a:t>
            </a: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 </a:t>
            </a:r>
          </a:p>
          <a:p>
            <a:pPr marL="571500" indent="-571500">
              <a:buFont typeface="Arial" panose="020B0604020202020204" pitchFamily="34" charset="0"/>
              <a:buChar char="•"/>
              <a:defRPr/>
            </a:pPr>
            <a:endParaRPr lang="en-US" sz="2400" b="1" i="1" kern="0" dirty="0" smtClean="0">
              <a:solidFill>
                <a:srgbClr val="E37222"/>
              </a:solidFill>
              <a:latin typeface="Calibri"/>
            </a:endParaRPr>
          </a:p>
          <a:p>
            <a:pPr>
              <a:defRPr/>
            </a:pPr>
            <a:r>
              <a:rPr lang="en-US" sz="3200" b="1" i="1" kern="0" dirty="0" err="1" smtClean="0">
                <a:solidFill>
                  <a:schemeClr val="accent3">
                    <a:lumMod val="50000"/>
                  </a:schemeClr>
                </a:solidFill>
                <a:latin typeface="Calibri"/>
              </a:rPr>
              <a:t>StUF</a:t>
            </a:r>
            <a:r>
              <a:rPr lang="en-US" sz="3200" b="1" i="1" kern="0" dirty="0" smtClean="0">
                <a:solidFill>
                  <a:schemeClr val="accent3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3200" b="1" i="1" kern="0" dirty="0" err="1" smtClean="0">
                <a:solidFill>
                  <a:schemeClr val="accent3">
                    <a:lumMod val="50000"/>
                  </a:schemeClr>
                </a:solidFill>
                <a:latin typeface="Calibri"/>
              </a:rPr>
              <a:t>Testplatform</a:t>
            </a:r>
            <a:endParaRPr lang="en-US" sz="3200" b="1" i="1" kern="0" dirty="0" smtClean="0">
              <a:solidFill>
                <a:schemeClr val="accent3">
                  <a:lumMod val="50000"/>
                </a:schemeClr>
              </a:solidFill>
              <a:latin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28 </a:t>
            </a: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deelnemende</a:t>
            </a: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 </a:t>
            </a: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leveranciers</a:t>
            </a:r>
            <a:endParaRPr lang="en-US" sz="2400" b="1" i="1" kern="0" dirty="0" smtClean="0">
              <a:solidFill>
                <a:srgbClr val="E37222"/>
              </a:solidFill>
              <a:latin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Testsets</a:t>
            </a: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 en </a:t>
            </a: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uitleg</a:t>
            </a: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 BAG-WOZ, </a:t>
            </a:r>
            <a:r>
              <a:rPr lang="en-US" sz="2400" b="1" i="1" kern="0" dirty="0" err="1" smtClean="0">
                <a:solidFill>
                  <a:srgbClr val="E37222"/>
                </a:solidFill>
                <a:latin typeface="Calibri"/>
              </a:rPr>
              <a:t>Zaak</a:t>
            </a:r>
            <a:r>
              <a:rPr lang="en-US" sz="2400" b="1" i="1" kern="0" dirty="0" smtClean="0">
                <a:solidFill>
                  <a:srgbClr val="E37222"/>
                </a:solidFill>
                <a:latin typeface="Calibri"/>
              </a:rPr>
              <a:t>-Document services</a:t>
            </a:r>
          </a:p>
          <a:p>
            <a:pPr>
              <a:defRPr/>
            </a:pPr>
            <a:endParaRPr lang="nl-NL" sz="4000" b="1" i="1" kern="0" dirty="0">
              <a:solidFill>
                <a:srgbClr val="E37222"/>
              </a:solidFill>
              <a:latin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87" y="2476965"/>
            <a:ext cx="17621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87" y="4239090"/>
            <a:ext cx="17621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86" y="909830"/>
            <a:ext cx="1762125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26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286635" y="683695"/>
            <a:ext cx="6850063" cy="792163"/>
          </a:xfrm>
          <a:prstGeom prst="rect">
            <a:avLst/>
          </a:prstGeom>
        </p:spPr>
        <p:txBody>
          <a:bodyPr/>
          <a:lstStyle/>
          <a:p>
            <a:pPr algn="ctr" defTabSz="914400">
              <a:defRPr/>
            </a:pPr>
            <a:r>
              <a:rPr lang="en-US" sz="4000" b="1" i="1" kern="0" dirty="0" err="1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Standaardisatie</a:t>
            </a:r>
            <a:r>
              <a:rPr lang="en-US" sz="4000" b="1" i="1" kern="0" dirty="0" smtClean="0">
                <a:solidFill>
                  <a:srgbClr val="E37222"/>
                </a:solidFill>
                <a:latin typeface="+mj-lt"/>
                <a:ea typeface="+mj-ea"/>
                <a:cs typeface="+mj-cs"/>
              </a:rPr>
              <a:t> </a:t>
            </a:r>
            <a:endParaRPr lang="nl-NL" sz="4000" b="1" i="1" kern="0" dirty="0">
              <a:solidFill>
                <a:srgbClr val="E3722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1" y="1246061"/>
            <a:ext cx="8712459" cy="561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25" y="998730"/>
            <a:ext cx="1692000" cy="1692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 rot="19887078">
            <a:off x="3545348" y="4462995"/>
            <a:ext cx="5754139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standaardisatietrajecten</a:t>
            </a:r>
            <a:r>
              <a:rPr lang="en-US" dirty="0" smtClean="0"/>
              <a:t> in </a:t>
            </a:r>
            <a:r>
              <a:rPr lang="en-US" dirty="0" err="1" smtClean="0"/>
              <a:t>afronding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Ander </a:t>
            </a:r>
            <a:r>
              <a:rPr lang="en-US" dirty="0" err="1" smtClean="0"/>
              <a:t>vaststellingsproces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</a:t>
            </a:r>
            <a:r>
              <a:rPr lang="en-US" dirty="0" err="1" smtClean="0"/>
              <a:t>piek</a:t>
            </a:r>
            <a:r>
              <a:rPr lang="en-US" dirty="0" smtClean="0"/>
              <a:t> op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vangen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80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425950" y="1687513"/>
            <a:ext cx="4535488" cy="417512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>
              <a:solidFill>
                <a:srgbClr val="FFFFFF"/>
              </a:solidFill>
            </a:endParaRPr>
          </a:p>
        </p:txBody>
      </p:sp>
      <p:pic>
        <p:nvPicPr>
          <p:cNvPr id="3" name="Architec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411" y="2316225"/>
            <a:ext cx="3235449" cy="431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444219" y="1201330"/>
            <a:ext cx="7963461" cy="832515"/>
          </a:xfrm>
        </p:spPr>
        <p:txBody>
          <a:bodyPr/>
          <a:lstStyle/>
          <a:p>
            <a:r>
              <a:rPr lang="en-US" b="1" i="1" dirty="0" err="1" smtClean="0">
                <a:solidFill>
                  <a:schemeClr val="accent2"/>
                </a:solidFill>
              </a:rPr>
              <a:t>Vragen</a:t>
            </a:r>
            <a:r>
              <a:rPr lang="en-US" b="1" i="1" dirty="0" smtClean="0">
                <a:solidFill>
                  <a:schemeClr val="accent2"/>
                </a:solidFill>
              </a:rPr>
              <a:t>?</a:t>
            </a:r>
            <a:br>
              <a:rPr lang="en-US" b="1" i="1" dirty="0" smtClean="0">
                <a:solidFill>
                  <a:schemeClr val="accent2"/>
                </a:solidFill>
              </a:rPr>
            </a:br>
            <a:r>
              <a:rPr lang="en-US" b="1" i="1" dirty="0">
                <a:solidFill>
                  <a:schemeClr val="accent2"/>
                </a:solidFill>
              </a:rPr>
              <a:t/>
            </a:r>
            <a:br>
              <a:rPr lang="en-US" b="1" i="1" dirty="0">
                <a:solidFill>
                  <a:schemeClr val="accent2"/>
                </a:solidFill>
              </a:rPr>
            </a:br>
            <a:r>
              <a:rPr lang="en-US" b="1" i="1" dirty="0" smtClean="0">
                <a:solidFill>
                  <a:schemeClr val="accent2"/>
                </a:solidFill>
              </a:rPr>
              <a:t/>
            </a:r>
            <a:br>
              <a:rPr lang="en-US" b="1" i="1" dirty="0" smtClean="0">
                <a:solidFill>
                  <a:schemeClr val="accent2"/>
                </a:solidFill>
              </a:rPr>
            </a:br>
            <a:endParaRPr lang="nl-NL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76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peratieNUPMarjo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4F2D7F"/>
      </a:accent1>
      <a:accent2>
        <a:srgbClr val="E37222"/>
      </a:accent2>
      <a:accent3>
        <a:srgbClr val="D1006A"/>
      </a:accent3>
      <a:accent4>
        <a:srgbClr val="000000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4_Office Theme">
  <a:themeElements>
    <a:clrScheme name="O-NUP plus steunkleuren">
      <a:dk1>
        <a:srgbClr val="000000"/>
      </a:dk1>
      <a:lt1>
        <a:srgbClr val="FFFFFF"/>
      </a:lt1>
      <a:dk2>
        <a:srgbClr val="FFFFFF"/>
      </a:dk2>
      <a:lt2>
        <a:srgbClr val="009AA6"/>
      </a:lt2>
      <a:accent1>
        <a:srgbClr val="4F2D7F"/>
      </a:accent1>
      <a:accent2>
        <a:srgbClr val="E37222"/>
      </a:accent2>
      <a:accent3>
        <a:srgbClr val="D1006A"/>
      </a:accent3>
      <a:accent4>
        <a:srgbClr val="3F3F3F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-NUP plus steunkleuren">
      <a:dk1>
        <a:srgbClr val="000000"/>
      </a:dk1>
      <a:lt1>
        <a:srgbClr val="FFFFFF"/>
      </a:lt1>
      <a:dk2>
        <a:srgbClr val="FFFFFF"/>
      </a:dk2>
      <a:lt2>
        <a:srgbClr val="009AA6"/>
      </a:lt2>
      <a:accent1>
        <a:srgbClr val="4F2D7F"/>
      </a:accent1>
      <a:accent2>
        <a:srgbClr val="E37222"/>
      </a:accent2>
      <a:accent3>
        <a:srgbClr val="D1006A"/>
      </a:accent3>
      <a:accent4>
        <a:srgbClr val="3F3F3F"/>
      </a:accent4>
      <a:accent5>
        <a:srgbClr val="003366"/>
      </a:accent5>
      <a:accent6>
        <a:srgbClr val="009CDD"/>
      </a:accent6>
      <a:hlink>
        <a:srgbClr val="4F2D7F"/>
      </a:hlink>
      <a:folHlink>
        <a:srgbClr val="E37222"/>
      </a:folHlink>
    </a:clrScheme>
    <a:fontScheme name="KING thema">
      <a:majorFont>
        <a:latin typeface="Calibri"/>
        <a:ea typeface="ヒラギノ角ゴ Pro W3"/>
        <a:cs typeface=""/>
      </a:majorFont>
      <a:minorFont>
        <a:latin typeface="Verdana"/>
        <a:ea typeface="ヒラギノ角ゴ Pro W3"/>
        <a:cs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</TotalTime>
  <Words>122</Words>
  <Application>Microsoft Office PowerPoint</Application>
  <PresentationFormat>Diavoorstelling (4:3)</PresentationFormat>
  <Paragraphs>51</Paragraphs>
  <Slides>6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Office Theme</vt:lpstr>
      <vt:lpstr>4_Office Theme</vt:lpstr>
      <vt:lpstr>1_Office Theme</vt:lpstr>
      <vt:lpstr> Stand van Zaken OperatieNUP                  Utrecht – 2 oktober 2013 - Peter Klaver Regiegroep RSGB/RGBZ/StUF</vt:lpstr>
      <vt:lpstr>PowerPoint-presentatie</vt:lpstr>
      <vt:lpstr>PowerPoint-presentatie</vt:lpstr>
      <vt:lpstr>PowerPoint-presentatie</vt:lpstr>
      <vt:lpstr>PowerPoint-presentatie</vt:lpstr>
      <vt:lpstr>Vragen?  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Leveranciers management  Peter Klaver Kees Groeneveld</dc:title>
  <dc:creator>Peter Klaver</dc:creator>
  <cp:lastModifiedBy>Peter Klaver</cp:lastModifiedBy>
  <cp:revision>98</cp:revision>
  <dcterms:created xsi:type="dcterms:W3CDTF">2012-05-24T15:33:30Z</dcterms:created>
  <dcterms:modified xsi:type="dcterms:W3CDTF">2013-10-02T09:53:49Z</dcterms:modified>
</cp:coreProperties>
</file>